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3" r:id="rId3"/>
    <p:sldId id="275" r:id="rId4"/>
    <p:sldId id="266" r:id="rId5"/>
    <p:sldId id="267" r:id="rId6"/>
    <p:sldId id="282" r:id="rId7"/>
    <p:sldId id="272" r:id="rId8"/>
    <p:sldId id="273" r:id="rId9"/>
    <p:sldId id="269" r:id="rId10"/>
    <p:sldId id="277" r:id="rId11"/>
    <p:sldId id="27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ca Maaskant" initials="BM" lastIdx="1" clrIdx="0">
    <p:extLst>
      <p:ext uri="{19B8F6BF-5375-455C-9EA6-DF929625EA0E}">
        <p15:presenceInfo xmlns:p15="http://schemas.microsoft.com/office/powerpoint/2012/main" userId="S::Bianca.Maaskant@wereldschool.nl::48e2359e-69fe-4e80-b5f3-77fcf33a37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217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1" autoAdjust="0"/>
    <p:restoredTop sz="94598" autoAdjust="0"/>
  </p:normalViewPr>
  <p:slideViewPr>
    <p:cSldViewPr snapToGrid="0">
      <p:cViewPr varScale="1">
        <p:scale>
          <a:sx n="80" d="100"/>
          <a:sy n="80" d="100"/>
        </p:scale>
        <p:origin x="7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1T13:43:44.2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80B3-9F47-400B-88FB-FF209E14917A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DBDAD-C47C-4700-BC20-C73FC8D29D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59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DBDAD-C47C-4700-BC20-C73FC8D29D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38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0EEDC-A6F7-418A-A989-54CDEBA5E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B8D317-C3CA-4AB1-8A69-4C9A17D6B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BCEEB-5648-4791-82C6-78017BD1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30AF7A-F5A8-4455-80D2-885F9380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42D569-8A11-4331-8747-A5A56E9A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22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E42B0-0764-431A-9EDB-BB119F71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DB8699-0DDC-48BA-BBC3-F3FDBBA4E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6143E8-CB93-4AFD-9690-FDF0AF2C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37DA36-1A4B-4BB7-A7B9-419BD10A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DC13D-868E-46EE-BBED-7999174A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38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B489C40-5370-42E6-B8E2-186F406F1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089ADA-EC67-4171-AF03-6E9D2FEDE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30632-DFD1-423E-A3EB-837B5B34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376BB-14F5-4D16-858C-989BA1E4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3F67CE-3ED2-47F0-9B89-8EB81C65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7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EFD0F-FE32-40AA-B33D-3D4B415E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1EA065-4364-45D2-BFAC-563CA726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B136FF-5868-4A62-BDA3-E9024767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8EC46-774B-4413-BB60-AC982679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9930ED-5A4C-4F54-A9F1-C198815D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16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44C39-9A7D-4CE9-8215-609693B1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D1EF38-B44A-4D04-8A03-B5148715E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2C570C-F2B4-4AE2-BFDF-46AEF9A7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9573F1-D29D-462D-B1F0-F2FBB77E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3C9A6-9987-4B24-85B0-C83B84C8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2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CD1F1-C079-4A25-A6C7-5B3F2147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698BB-FD05-4797-868B-B8E3D8C3C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319D91-F02B-4AE8-917E-5EC75CAC7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A0C6-B17B-4853-8295-F114BEBB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5FEC67-C600-4665-ABEC-0123938C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8D1670-8A73-43A5-A13B-3337F36E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7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E9B1D-EB81-4934-81D4-1D5F458C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B04FE9-7606-46AC-AEE8-B2EB11B1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5E1A39-743F-4F85-8A44-1CD33717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194EE2-FF16-4325-AF94-114B9615D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EAAE906-A89A-4AC6-AF21-796C50426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B36C7D-7E81-4C89-86D8-3017A1AC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FB740F-EAA7-4870-B3CF-7CB96BD6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689E62-D228-4185-A717-87CB52C3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39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0741-6FF6-4644-94F6-E65F437C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FF707C-C8FA-47ED-BE7C-79F121AE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9173F1-8BA7-475F-986C-8D881126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113151-810C-46E5-B06C-9997DE72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2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A3B892-0CE0-40FA-BD90-30A45083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A80022-97E0-4DB0-AD58-1E419255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D5A4A5-C35E-4D32-AB62-0749210F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67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80416-B9C3-45E4-9706-10DFC22C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2A90FB-6B6D-402F-BE8D-F97AF7D6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DF03DD-C6B1-4387-B219-BEB600BEF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9C1376-2929-4B1C-93EB-219CD2D1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F30077-E657-4A40-A4C0-CFAD3BB9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1C7221-2094-4EB4-8F26-A76155F2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58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1C260-C8F6-4CCD-8AAE-1398FEC0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BFA4A8-1824-4852-A6C8-2465A2D91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474E35-544C-4BAE-8D9D-FC0F4F3D6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361BB9-F85B-4F26-A211-BE66811B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7D5AAE-1C37-4605-9B51-DE19D37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7FB39A-6F3B-49B4-B36F-4E4FB369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99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93EFFB-CCB2-4FC9-B2A3-E4691223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0C31B3-3D78-4ED8-B0BB-CC96E74FA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47CB5B-6305-469A-8A5C-013E800C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56A9-761F-432E-9F3F-3718EABE4F9B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4B5D5E-C1CF-44F9-ADEE-E8D198FA0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B6DFC8-9BD0-4563-B5E0-B7C493F0E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99C8-85C6-4356-B1B8-1B569A4A6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32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reldschool.nl/bestellen/" TargetMode="External"/><Relationship Id="rId2" Type="http://schemas.openxmlformats.org/officeDocument/2006/relationships/hyperlink" Target="http://www.wereldschool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>
            <a:extLst>
              <a:ext uri="{FF2B5EF4-FFF2-40B4-BE49-F238E27FC236}">
                <a16:creationId xmlns:a16="http://schemas.microsoft.com/office/drawing/2014/main" id="{8C2426DD-C96F-4DF4-B0AA-A400A1BE8828}"/>
              </a:ext>
            </a:extLst>
          </p:cNvPr>
          <p:cNvSpPr/>
          <p:nvPr/>
        </p:nvSpPr>
        <p:spPr>
          <a:xfrm>
            <a:off x="1335464" y="864913"/>
            <a:ext cx="5081047" cy="4675696"/>
          </a:xfrm>
          <a:prstGeom prst="ellipse">
            <a:avLst/>
          </a:prstGeom>
          <a:solidFill>
            <a:srgbClr val="91C21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CD0218-A420-4887-BD3A-788037F460C2}"/>
              </a:ext>
            </a:extLst>
          </p:cNvPr>
          <p:cNvSpPr txBox="1"/>
          <p:nvPr/>
        </p:nvSpPr>
        <p:spPr>
          <a:xfrm>
            <a:off x="1961733" y="1838328"/>
            <a:ext cx="431315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700" dirty="0">
                <a:solidFill>
                  <a:schemeClr val="bg1"/>
                </a:solidFill>
              </a:rPr>
              <a:t>Waarom de Wereldschool?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/>
              <a:t>Het is ons doel om overal ter wereld kwalitatief goed Nederlands onderwijs beschikbaar te stellen</a:t>
            </a:r>
          </a:p>
          <a:p>
            <a:endParaRPr lang="nl-NL" sz="3700" dirty="0">
              <a:solidFill>
                <a:schemeClr val="bg1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4CD807A-5DD1-4C20-B7E7-1A3152FFB0DE}"/>
              </a:ext>
            </a:extLst>
          </p:cNvPr>
          <p:cNvSpPr/>
          <p:nvPr/>
        </p:nvSpPr>
        <p:spPr>
          <a:xfrm>
            <a:off x="7276884" y="0"/>
            <a:ext cx="4582126" cy="4376895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68BCCE6-154B-40C0-8B5F-8E06DE441031}"/>
              </a:ext>
            </a:extLst>
          </p:cNvPr>
          <p:cNvSpPr txBox="1"/>
          <p:nvPr/>
        </p:nvSpPr>
        <p:spPr>
          <a:xfrm>
            <a:off x="7078234" y="557960"/>
            <a:ext cx="484703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</a:rPr>
              <a:t>Zodat: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Een </a:t>
            </a:r>
            <a:r>
              <a:rPr lang="nl-NL" sz="2000" b="1" dirty="0"/>
              <a:t>taalachterstand voorkomen </a:t>
            </a:r>
            <a:r>
              <a:rPr lang="nl-NL" sz="2000" dirty="0"/>
              <a:t>wordt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Opties voor </a:t>
            </a:r>
            <a:r>
              <a:rPr lang="nl-NL" sz="2000" b="1" dirty="0"/>
              <a:t>terugkeer</a:t>
            </a:r>
            <a:r>
              <a:rPr lang="nl-NL" sz="2000" dirty="0"/>
              <a:t> open gehouden worden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b="1" dirty="0"/>
              <a:t>Binding met Nederland </a:t>
            </a:r>
            <a:r>
              <a:rPr lang="nl-NL" sz="2000" dirty="0"/>
              <a:t>behouden wordt</a:t>
            </a:r>
          </a:p>
          <a:p>
            <a:endParaRPr lang="nl-NL" sz="3000" dirty="0"/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25992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01D7FD49-A7CC-4EFD-81C0-CE1F8AB14210}"/>
              </a:ext>
            </a:extLst>
          </p:cNvPr>
          <p:cNvSpPr/>
          <p:nvPr/>
        </p:nvSpPr>
        <p:spPr>
          <a:xfrm>
            <a:off x="7430735" y="855320"/>
            <a:ext cx="3193273" cy="4546240"/>
          </a:xfrm>
          <a:prstGeom prst="rect">
            <a:avLst/>
          </a:prstGeom>
          <a:solidFill>
            <a:srgbClr val="91C21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FBFE6B-99DC-442D-809D-E638CBBE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887" y="1273695"/>
            <a:ext cx="2354196" cy="3835633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E47776E1-03D2-432F-9A4C-F2C51395A1B1}"/>
              </a:ext>
            </a:extLst>
          </p:cNvPr>
          <p:cNvSpPr/>
          <p:nvPr/>
        </p:nvSpPr>
        <p:spPr>
          <a:xfrm>
            <a:off x="2180005" y="855319"/>
            <a:ext cx="5250730" cy="496792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92A2199-F303-4E74-BC57-5894BA30514C}"/>
              </a:ext>
            </a:extLst>
          </p:cNvPr>
          <p:cNvSpPr txBox="1"/>
          <p:nvPr/>
        </p:nvSpPr>
        <p:spPr>
          <a:xfrm>
            <a:off x="2847679" y="1249201"/>
            <a:ext cx="46302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</a:rPr>
              <a:t>           Aanmelden</a:t>
            </a:r>
          </a:p>
          <a:p>
            <a:endParaRPr lang="nl-NL" sz="3000" dirty="0"/>
          </a:p>
          <a:p>
            <a:pPr marL="514350" indent="-514350">
              <a:buAutoNum type="arabicPeriod"/>
            </a:pPr>
            <a:r>
              <a:rPr lang="nl-NL" sz="2000" dirty="0"/>
              <a:t>Persoonlijk adviesgesprek</a:t>
            </a:r>
          </a:p>
          <a:p>
            <a:pPr marL="514350" indent="-514350">
              <a:buFontTx/>
              <a:buAutoNum type="arabicPeriod"/>
            </a:pPr>
            <a:r>
              <a:rPr lang="nl-NL" sz="2000" dirty="0"/>
              <a:t>Kind online inschrijven (www.wereldschool.nl/bestellen)</a:t>
            </a:r>
          </a:p>
          <a:p>
            <a:pPr marL="514350" indent="-514350">
              <a:buAutoNum type="arabicPeriod"/>
            </a:pPr>
            <a:r>
              <a:rPr lang="nl-NL" sz="2000" dirty="0"/>
              <a:t>Pakket inpakken </a:t>
            </a:r>
          </a:p>
          <a:p>
            <a:pPr marL="514350" indent="-514350">
              <a:buAutoNum type="arabicPeriod"/>
            </a:pPr>
            <a:r>
              <a:rPr lang="nl-NL" sz="2000" dirty="0"/>
              <a:t>Koppelen aan docent</a:t>
            </a:r>
          </a:p>
          <a:p>
            <a:pPr marL="514350" indent="-514350">
              <a:buAutoNum type="arabicPeriod"/>
            </a:pPr>
            <a:r>
              <a:rPr lang="nl-NL" sz="2000" dirty="0"/>
              <a:t>Online Kennismaking met docent</a:t>
            </a:r>
          </a:p>
          <a:p>
            <a:pPr marL="514350" indent="-514350">
              <a:buAutoNum type="arabicPeriod"/>
            </a:pPr>
            <a:r>
              <a:rPr lang="nl-NL" sz="2000" dirty="0"/>
              <a:t>Aan de slag!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70009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al 12">
            <a:extLst>
              <a:ext uri="{FF2B5EF4-FFF2-40B4-BE49-F238E27FC236}">
                <a16:creationId xmlns:a16="http://schemas.microsoft.com/office/drawing/2014/main" id="{8165B534-F35E-40B3-A276-255DD4509743}"/>
              </a:ext>
            </a:extLst>
          </p:cNvPr>
          <p:cNvSpPr/>
          <p:nvPr/>
        </p:nvSpPr>
        <p:spPr>
          <a:xfrm>
            <a:off x="2690176" y="1474863"/>
            <a:ext cx="5250730" cy="4967926"/>
          </a:xfrm>
          <a:prstGeom prst="ellipse">
            <a:avLst/>
          </a:prstGeom>
          <a:solidFill>
            <a:srgbClr val="91C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D5F6BDF-B8AE-41A6-922F-6493043B696E}"/>
              </a:ext>
            </a:extLst>
          </p:cNvPr>
          <p:cNvSpPr txBox="1"/>
          <p:nvPr/>
        </p:nvSpPr>
        <p:spPr>
          <a:xfrm>
            <a:off x="3269924" y="2253622"/>
            <a:ext cx="40912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</a:rPr>
              <a:t>Volg ons op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Facebook (Online Schoolplein)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Instagram (@wereldschool)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LinkedIn (IVIO-Wereldschool)</a:t>
            </a:r>
          </a:p>
          <a:p>
            <a:pPr marL="285750" indent="-285750">
              <a:buFontTx/>
              <a:buChar char="-"/>
            </a:pPr>
            <a:endParaRPr lang="nl-NL" sz="2000" dirty="0"/>
          </a:p>
          <a:p>
            <a:pPr marL="285750" indent="-285750">
              <a:buFontTx/>
              <a:buChar char="-"/>
            </a:pPr>
            <a:endParaRPr lang="nl-NL" sz="2000" dirty="0"/>
          </a:p>
          <a:p>
            <a:pPr algn="ctr"/>
            <a:r>
              <a:rPr lang="nl-NL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www.wereldschool.nl</a:t>
            </a:r>
            <a:endParaRPr lang="nl-NL" sz="2000" dirty="0"/>
          </a:p>
          <a:p>
            <a:pPr algn="ctr"/>
            <a:endParaRPr lang="nl-NL" sz="2000" dirty="0"/>
          </a:p>
          <a:p>
            <a:pPr algn="ctr"/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www.wereldschool.nl/bestellen/</a:t>
            </a:r>
            <a:endParaRPr lang="nl-NL" sz="2000" dirty="0"/>
          </a:p>
          <a:p>
            <a:endParaRPr lang="nl-NL" sz="3000" dirty="0"/>
          </a:p>
          <a:p>
            <a:endParaRPr lang="nl-NL" sz="30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1CD6D85-C717-49F5-8513-782A3885B38B}"/>
              </a:ext>
            </a:extLst>
          </p:cNvPr>
          <p:cNvSpPr/>
          <p:nvPr/>
        </p:nvSpPr>
        <p:spPr>
          <a:xfrm rot="21373484">
            <a:off x="7040842" y="2074342"/>
            <a:ext cx="2745425" cy="3403738"/>
          </a:xfrm>
          <a:prstGeom prst="rect">
            <a:avLst/>
          </a:prstGeom>
          <a:solidFill>
            <a:srgbClr val="00A3D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9BCDEAD-2395-42AB-90AD-66A419700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9135">
            <a:off x="7335254" y="2334968"/>
            <a:ext cx="2140231" cy="28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1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CDD7B014-1A4A-4A7B-A2AC-B07C8CA88294}"/>
              </a:ext>
            </a:extLst>
          </p:cNvPr>
          <p:cNvSpPr/>
          <p:nvPr/>
        </p:nvSpPr>
        <p:spPr>
          <a:xfrm>
            <a:off x="3470635" y="1203392"/>
            <a:ext cx="5250730" cy="508721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506520-2EEB-4CDC-831C-E1F7ADC66C21}"/>
              </a:ext>
            </a:extLst>
          </p:cNvPr>
          <p:cNvSpPr txBox="1"/>
          <p:nvPr/>
        </p:nvSpPr>
        <p:spPr>
          <a:xfrm>
            <a:off x="4052952" y="2330621"/>
            <a:ext cx="40860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</a:rPr>
              <a:t>Wie is de Wereldschool?</a:t>
            </a:r>
          </a:p>
          <a:p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Sinds 1948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Onderdeel van IVIO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1000 leerlingen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100 landen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40 bevoegde docenten</a:t>
            </a:r>
          </a:p>
          <a:p>
            <a:endParaRPr lang="nl-NL" sz="3000" dirty="0"/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14179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3AB0B3B2-29A2-4414-B2F3-1C9289FC0CF0}"/>
              </a:ext>
            </a:extLst>
          </p:cNvPr>
          <p:cNvSpPr/>
          <p:nvPr/>
        </p:nvSpPr>
        <p:spPr>
          <a:xfrm>
            <a:off x="2975500" y="1362483"/>
            <a:ext cx="5250730" cy="4967926"/>
          </a:xfrm>
          <a:prstGeom prst="ellipse">
            <a:avLst/>
          </a:prstGeom>
          <a:solidFill>
            <a:srgbClr val="91C2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FD3D4EE-E790-44BA-84C7-3DBE0C78F013}"/>
              </a:ext>
            </a:extLst>
          </p:cNvPr>
          <p:cNvSpPr/>
          <p:nvPr/>
        </p:nvSpPr>
        <p:spPr>
          <a:xfrm>
            <a:off x="3958942" y="2280886"/>
            <a:ext cx="3283845" cy="3343877"/>
          </a:xfrm>
          <a:prstGeom prst="rect">
            <a:avLst/>
          </a:prstGeom>
          <a:solidFill>
            <a:srgbClr val="00A3D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C4C472-63C9-4AED-ACCF-C5FE32D9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912" y="2715559"/>
            <a:ext cx="2621904" cy="24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44BE9E5D-C17D-4417-B835-2B1C5708980B}"/>
              </a:ext>
            </a:extLst>
          </p:cNvPr>
          <p:cNvSpPr/>
          <p:nvPr/>
        </p:nvSpPr>
        <p:spPr>
          <a:xfrm>
            <a:off x="1620691" y="957670"/>
            <a:ext cx="4997866" cy="4942659"/>
          </a:xfrm>
          <a:prstGeom prst="ellipse">
            <a:avLst/>
          </a:prstGeom>
          <a:solidFill>
            <a:srgbClr val="91C21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DFFCAE-0DA1-4DFC-8B82-C23DBC79027D}"/>
              </a:ext>
            </a:extLst>
          </p:cNvPr>
          <p:cNvSpPr txBox="1"/>
          <p:nvPr/>
        </p:nvSpPr>
        <p:spPr>
          <a:xfrm>
            <a:off x="1926757" y="1680129"/>
            <a:ext cx="4385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700" dirty="0">
                <a:solidFill>
                  <a:schemeClr val="bg1"/>
                </a:solidFill>
              </a:rPr>
              <a:t>Onderwijs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Professionele en bevoegde docenten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Erkend onderwijs: Onderwijsinspectie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Bekende lesmethodes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Lesinstructies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Voor peuters tot staatsexamens</a:t>
            </a:r>
          </a:p>
          <a:p>
            <a:endParaRPr lang="nl-NL" sz="3700" dirty="0">
              <a:solidFill>
                <a:schemeClr val="bg1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FC68025-120E-4652-B80B-8DDB763DBB4E}"/>
              </a:ext>
            </a:extLst>
          </p:cNvPr>
          <p:cNvSpPr/>
          <p:nvPr/>
        </p:nvSpPr>
        <p:spPr>
          <a:xfrm>
            <a:off x="6971932" y="1349534"/>
            <a:ext cx="1593130" cy="151771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dirty="0"/>
              <a:t>Hoe?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9089344-CA7C-40BA-8853-880ED12D1E24}"/>
              </a:ext>
            </a:extLst>
          </p:cNvPr>
          <p:cNvSpPr/>
          <p:nvPr/>
        </p:nvSpPr>
        <p:spPr>
          <a:xfrm>
            <a:off x="7020627" y="3581026"/>
            <a:ext cx="1593130" cy="151771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dirty="0"/>
              <a:t>Opties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1E93F42-F04C-4DF1-8929-4F1FE343B001}"/>
              </a:ext>
            </a:extLst>
          </p:cNvPr>
          <p:cNvSpPr/>
          <p:nvPr/>
        </p:nvSpPr>
        <p:spPr>
          <a:xfrm>
            <a:off x="4110484" y="4791956"/>
            <a:ext cx="2574696" cy="14988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E9B84F-6B55-449E-808D-80178797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23" y="5059129"/>
            <a:ext cx="1672052" cy="9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8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900BB203-A5F0-47C2-9294-82861824F63E}"/>
              </a:ext>
            </a:extLst>
          </p:cNvPr>
          <p:cNvSpPr/>
          <p:nvPr/>
        </p:nvSpPr>
        <p:spPr>
          <a:xfrm>
            <a:off x="2851608" y="1339615"/>
            <a:ext cx="5250730" cy="496792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409153C-16AB-473E-9348-9B0B129E5242}"/>
              </a:ext>
            </a:extLst>
          </p:cNvPr>
          <p:cNvSpPr txBox="1"/>
          <p:nvPr/>
        </p:nvSpPr>
        <p:spPr>
          <a:xfrm>
            <a:off x="3246111" y="1803608"/>
            <a:ext cx="469673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</a:rPr>
              <a:t> Hoe gaan de lessen?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Duidelijke lesinstructies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Ouder is begeleider/coach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Ontvang alle benodigde materialen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Zelf opdrachten nakijken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Docent kijkt toetsen na, houdt de voortgang in de gaten, geeft instructies en staat voor je klaar bij vragen.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Voortgang en rapporten</a:t>
            </a:r>
          </a:p>
          <a:p>
            <a:endParaRPr lang="nl-NL" sz="3000" dirty="0"/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92836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1DC9CBB0-4F73-4D0C-880C-B6E17005D6E0}"/>
              </a:ext>
            </a:extLst>
          </p:cNvPr>
          <p:cNvSpPr/>
          <p:nvPr/>
        </p:nvSpPr>
        <p:spPr>
          <a:xfrm>
            <a:off x="2665144" y="115418"/>
            <a:ext cx="7134436" cy="6742582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054033-7E47-4B19-9CF6-8E75D30E0D48}"/>
              </a:ext>
            </a:extLst>
          </p:cNvPr>
          <p:cNvSpPr txBox="1"/>
          <p:nvPr/>
        </p:nvSpPr>
        <p:spPr>
          <a:xfrm>
            <a:off x="3335283" y="992657"/>
            <a:ext cx="5934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</a:rPr>
              <a:t>Het vak Nederlands basis- en voortgezet onderwijs </a:t>
            </a:r>
          </a:p>
          <a:p>
            <a:pPr algn="ctr"/>
            <a:r>
              <a:rPr lang="nl-NL" sz="3000" dirty="0">
                <a:solidFill>
                  <a:schemeClr val="bg1"/>
                </a:solidFill>
              </a:rPr>
              <a:t>3 opties: 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3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DCBFDEB-D59A-4CA0-8E56-42B2542B1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21" y="2429197"/>
            <a:ext cx="1752071" cy="17273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2091637-D571-49AE-9152-436A212AF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635" y="2406188"/>
            <a:ext cx="1873250" cy="175035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78B818A-8430-40AA-A153-13582CB2D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729" y="2417691"/>
            <a:ext cx="1734405" cy="175035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0E70802-0ECC-4C8C-8276-3AE6E8990B54}"/>
              </a:ext>
            </a:extLst>
          </p:cNvPr>
          <p:cNvSpPr txBox="1"/>
          <p:nvPr/>
        </p:nvSpPr>
        <p:spPr>
          <a:xfrm>
            <a:off x="3160400" y="4318502"/>
            <a:ext cx="175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Nederlands </a:t>
            </a:r>
          </a:p>
          <a:p>
            <a:r>
              <a:rPr lang="nl-NL" b="1" dirty="0"/>
              <a:t>fysiek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0EFE382-FD75-4EF1-ACDB-3F94F470A7F7}"/>
              </a:ext>
            </a:extLst>
          </p:cNvPr>
          <p:cNvSpPr txBox="1"/>
          <p:nvPr/>
        </p:nvSpPr>
        <p:spPr>
          <a:xfrm>
            <a:off x="5183582" y="4312292"/>
            <a:ext cx="138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Nederlands </a:t>
            </a:r>
          </a:p>
          <a:p>
            <a:r>
              <a:rPr lang="nl-NL" b="1" dirty="0"/>
              <a:t>Online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6669414-0F5D-4D9B-8865-1C8AD5DCB34F}"/>
              </a:ext>
            </a:extLst>
          </p:cNvPr>
          <p:cNvSpPr txBox="1"/>
          <p:nvPr/>
        </p:nvSpPr>
        <p:spPr>
          <a:xfrm>
            <a:off x="7430909" y="4312292"/>
            <a:ext cx="138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Nederlands </a:t>
            </a:r>
          </a:p>
          <a:p>
            <a:r>
              <a:rPr lang="nl-NL" b="1" dirty="0"/>
              <a:t>Online + </a:t>
            </a:r>
          </a:p>
        </p:txBody>
      </p:sp>
    </p:spTree>
    <p:extLst>
      <p:ext uri="{BB962C8B-B14F-4D97-AF65-F5344CB8AC3E}">
        <p14:creationId xmlns:p14="http://schemas.microsoft.com/office/powerpoint/2010/main" val="199712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al 10">
            <a:extLst>
              <a:ext uri="{FF2B5EF4-FFF2-40B4-BE49-F238E27FC236}">
                <a16:creationId xmlns:a16="http://schemas.microsoft.com/office/drawing/2014/main" id="{3631DB85-48D8-426D-AA7B-1287D898D049}"/>
              </a:ext>
            </a:extLst>
          </p:cNvPr>
          <p:cNvSpPr/>
          <p:nvPr/>
        </p:nvSpPr>
        <p:spPr>
          <a:xfrm>
            <a:off x="3383045" y="1447757"/>
            <a:ext cx="5250730" cy="496792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C0121D6-0AE2-4634-9C81-C461E4C83079}"/>
              </a:ext>
            </a:extLst>
          </p:cNvPr>
          <p:cNvSpPr txBox="1"/>
          <p:nvPr/>
        </p:nvSpPr>
        <p:spPr>
          <a:xfrm>
            <a:off x="3872812" y="1954580"/>
            <a:ext cx="4271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</a:rPr>
              <a:t>Basisonderwijs </a:t>
            </a:r>
          </a:p>
          <a:p>
            <a:pPr algn="ctr"/>
            <a:r>
              <a:rPr lang="nl-NL" sz="3000" dirty="0">
                <a:solidFill>
                  <a:schemeClr val="bg1"/>
                </a:solidFill>
              </a:rPr>
              <a:t>groep 1-8</a:t>
            </a:r>
          </a:p>
          <a:p>
            <a:endParaRPr lang="nl-NL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Nederlands, losse vakken of volledig onderwijs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(cito) Toetsen (ook eindtoets groep 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Ouder als begeleider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1 vaste docent op afstand</a:t>
            </a:r>
          </a:p>
          <a:p>
            <a:endParaRPr lang="nl-NL" sz="30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D0FF4B7-9636-45AE-9675-BFA8D2ED8385}"/>
              </a:ext>
            </a:extLst>
          </p:cNvPr>
          <p:cNvSpPr/>
          <p:nvPr/>
        </p:nvSpPr>
        <p:spPr>
          <a:xfrm rot="678953">
            <a:off x="8171111" y="3038581"/>
            <a:ext cx="2817359" cy="2217293"/>
          </a:xfrm>
          <a:prstGeom prst="rect">
            <a:avLst/>
          </a:prstGeom>
          <a:solidFill>
            <a:srgbClr val="91C21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CBAAD05-2596-4DE5-B303-8B146FAF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7884">
            <a:off x="8451330" y="3308145"/>
            <a:ext cx="2256920" cy="16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A57671F-B159-4870-834A-A7E2A4A43852}"/>
              </a:ext>
            </a:extLst>
          </p:cNvPr>
          <p:cNvSpPr/>
          <p:nvPr/>
        </p:nvSpPr>
        <p:spPr>
          <a:xfrm rot="678953">
            <a:off x="7745836" y="2807994"/>
            <a:ext cx="2817359" cy="2719271"/>
          </a:xfrm>
          <a:prstGeom prst="rect">
            <a:avLst/>
          </a:prstGeom>
          <a:solidFill>
            <a:srgbClr val="91C21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00A73FC-AD3B-453F-BFE2-A93F3CB6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8302">
            <a:off x="8126756" y="3142700"/>
            <a:ext cx="2055519" cy="2049857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A524777C-B33B-4C2E-B85C-9E7FEE1652C1}"/>
              </a:ext>
            </a:extLst>
          </p:cNvPr>
          <p:cNvSpPr/>
          <p:nvPr/>
        </p:nvSpPr>
        <p:spPr>
          <a:xfrm>
            <a:off x="3470635" y="945037"/>
            <a:ext cx="5250730" cy="496792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30939CB-DD73-4855-9F35-E68D208A36B2}"/>
              </a:ext>
            </a:extLst>
          </p:cNvPr>
          <p:cNvSpPr txBox="1"/>
          <p:nvPr/>
        </p:nvSpPr>
        <p:spPr>
          <a:xfrm>
            <a:off x="3633971" y="2299368"/>
            <a:ext cx="46302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</a:rPr>
              <a:t>           Voortgezet onderwijs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Vmbo-tl, havo en vwo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MYP en IB DP i.s.m. LanguageOne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Ouder als coach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Per vak een vakdocent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Profielkeuze</a:t>
            </a:r>
          </a:p>
          <a:p>
            <a:pPr marL="457200" indent="-457200">
              <a:buFontTx/>
              <a:buChar char="-"/>
            </a:pPr>
            <a:endParaRPr lang="nl-NL" sz="2000" dirty="0"/>
          </a:p>
          <a:p>
            <a:pPr marL="457200" indent="-457200">
              <a:buFontTx/>
              <a:buChar char="-"/>
            </a:pPr>
            <a:endParaRPr lang="nl-NL" sz="2000" dirty="0"/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0886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28DC193D-04AA-4A6B-AEF2-61D821AB4061}"/>
              </a:ext>
            </a:extLst>
          </p:cNvPr>
          <p:cNvSpPr/>
          <p:nvPr/>
        </p:nvSpPr>
        <p:spPr>
          <a:xfrm>
            <a:off x="763294" y="879297"/>
            <a:ext cx="5250730" cy="496792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E6EF2E-3964-4038-ABB2-F7236E0FB80A}"/>
              </a:ext>
            </a:extLst>
          </p:cNvPr>
          <p:cNvSpPr txBox="1"/>
          <p:nvPr/>
        </p:nvSpPr>
        <p:spPr>
          <a:xfrm>
            <a:off x="1698263" y="2225695"/>
            <a:ext cx="375056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</a:rPr>
              <a:t>NT2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Nederlands voor beginners/ Nederlands als tweede 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6-12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13-18 jaar</a:t>
            </a:r>
          </a:p>
          <a:p>
            <a:endParaRPr lang="nl-NL" sz="3000" dirty="0"/>
          </a:p>
          <a:p>
            <a:endParaRPr lang="nl-NL" sz="30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AD9FEA0-0B80-4DDA-9970-224A87010CF1}"/>
              </a:ext>
            </a:extLst>
          </p:cNvPr>
          <p:cNvSpPr/>
          <p:nvPr/>
        </p:nvSpPr>
        <p:spPr>
          <a:xfrm>
            <a:off x="6348305" y="945037"/>
            <a:ext cx="5250730" cy="4967926"/>
          </a:xfrm>
          <a:prstGeom prst="ellipse">
            <a:avLst/>
          </a:prstGeom>
          <a:solidFill>
            <a:srgbClr val="00A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AA9544-99CB-43EF-9753-75B3F1A78402}"/>
              </a:ext>
            </a:extLst>
          </p:cNvPr>
          <p:cNvSpPr txBox="1"/>
          <p:nvPr/>
        </p:nvSpPr>
        <p:spPr>
          <a:xfrm>
            <a:off x="6754436" y="2272051"/>
            <a:ext cx="41410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>
                <a:solidFill>
                  <a:schemeClr val="bg1"/>
                </a:solidFill>
              </a:rPr>
              <a:t>Peuterpakket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2,5 tot 4 jaar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Spelenderwijs en online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Algemene ontwikkeling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Online instructies en (voorlees) filmpjes</a:t>
            </a:r>
          </a:p>
          <a:p>
            <a:endParaRPr lang="nl-NL" sz="3000" dirty="0"/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240629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278</Words>
  <Application>Microsoft Office PowerPoint</Application>
  <PresentationFormat>Breedbeeld</PresentationFormat>
  <Paragraphs>86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Semra Ceyhan</dc:creator>
  <cp:lastModifiedBy>Bianca Maaskant</cp:lastModifiedBy>
  <cp:revision>41</cp:revision>
  <dcterms:created xsi:type="dcterms:W3CDTF">2021-02-08T08:43:27Z</dcterms:created>
  <dcterms:modified xsi:type="dcterms:W3CDTF">2021-03-02T16:08:38Z</dcterms:modified>
</cp:coreProperties>
</file>